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Montserrat ExtraBold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MontserratExtraBold-bold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ExtraBo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f781737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f781737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f7817373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f7817373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7817373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7817373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7817373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7817373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f7817373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f7817373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f7817373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f7817373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7817373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7817373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f78173731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f78173731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hyperlink" Target="https://guillaumegenthial.github.io/sequence-to-sequence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ytorch.org/tutorials/beginner/chatbot_tutorial.html" TargetMode="External"/><Relationship Id="rId4" Type="http://schemas.openxmlformats.org/officeDocument/2006/relationships/hyperlink" Target="https://en.wikipedia.org/wiki/Chatbot" TargetMode="External"/><Relationship Id="rId9" Type="http://schemas.openxmlformats.org/officeDocument/2006/relationships/hyperlink" Target="https://towardsdatascience.com/nlp-sequence-to-sequence-networks-part-2-seq2seq-model-encoderdecoder-model-6c22e29fd7e1" TargetMode="External"/><Relationship Id="rId5" Type="http://schemas.openxmlformats.org/officeDocument/2006/relationships/hyperlink" Target="https://pytorch.org/tutorials/beginner/chatbot_tutorial.html" TargetMode="External"/><Relationship Id="rId6" Type="http://schemas.openxmlformats.org/officeDocument/2006/relationships/hyperlink" Target="https://pytorch.org/tutorials/beginner/chatbot_tutorial.html" TargetMode="External"/><Relationship Id="rId7" Type="http://schemas.openxmlformats.org/officeDocument/2006/relationships/hyperlink" Target="https://www.cs.cornell.edu/~cristian/Cornell_Movie-Dialogs_Corpus.html" TargetMode="External"/><Relationship Id="rId8" Type="http://schemas.openxmlformats.org/officeDocument/2006/relationships/hyperlink" Target="https://colah.github.io/posts/2015-08-Understanding-LSTMs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s.cornell.edu/~cristian/Cornell_Movie-Dialogs_Corpus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/>
        </p:nvSpPr>
        <p:spPr>
          <a:xfrm>
            <a:off x="3858927" y="1524713"/>
            <a:ext cx="51996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CA" sz="32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Natural Language Processing Workshop </a:t>
            </a:r>
            <a:endParaRPr b="0" i="0" sz="3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" name="Google Shape;93;p23"/>
          <p:cNvSpPr txBox="1"/>
          <p:nvPr/>
        </p:nvSpPr>
        <p:spPr>
          <a:xfrm>
            <a:off x="3926659" y="2652938"/>
            <a:ext cx="4800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rgbClr val="35B72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Part II: Building a Chatbot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/>
        </p:nvSpPr>
        <p:spPr>
          <a:xfrm>
            <a:off x="1849850" y="140075"/>
            <a:ext cx="7236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Preprocessing 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667" y="1141869"/>
            <a:ext cx="7016933" cy="285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/>
        </p:nvSpPr>
        <p:spPr>
          <a:xfrm>
            <a:off x="1849850" y="140075"/>
            <a:ext cx="7236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Preprocessing 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157" y="1056228"/>
            <a:ext cx="7360693" cy="195696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3927763" y="3211986"/>
            <a:ext cx="519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194</a:t>
            </a:r>
            <a:endParaRPr/>
          </a:p>
        </p:txBody>
      </p:sp>
      <p:sp>
        <p:nvSpPr>
          <p:cNvPr id="187" name="Google Shape;187;p33"/>
          <p:cNvSpPr txBox="1"/>
          <p:nvPr/>
        </p:nvSpPr>
        <p:spPr>
          <a:xfrm>
            <a:off x="4572000" y="3191204"/>
            <a:ext cx="519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195</a:t>
            </a:r>
            <a:endParaRPr/>
          </a:p>
        </p:txBody>
      </p:sp>
      <p:sp>
        <p:nvSpPr>
          <p:cNvPr id="188" name="Google Shape;188;p33"/>
          <p:cNvSpPr txBox="1"/>
          <p:nvPr/>
        </p:nvSpPr>
        <p:spPr>
          <a:xfrm>
            <a:off x="3927763" y="3555044"/>
            <a:ext cx="519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195</a:t>
            </a:r>
            <a:endParaRPr/>
          </a:p>
        </p:txBody>
      </p:sp>
      <p:sp>
        <p:nvSpPr>
          <p:cNvPr id="189" name="Google Shape;189;p33"/>
          <p:cNvSpPr txBox="1"/>
          <p:nvPr/>
        </p:nvSpPr>
        <p:spPr>
          <a:xfrm>
            <a:off x="4572000" y="3555043"/>
            <a:ext cx="519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196</a:t>
            </a:r>
            <a:endParaRPr/>
          </a:p>
        </p:txBody>
      </p:sp>
      <p:sp>
        <p:nvSpPr>
          <p:cNvPr id="190" name="Google Shape;190;p33"/>
          <p:cNvSpPr txBox="1"/>
          <p:nvPr/>
        </p:nvSpPr>
        <p:spPr>
          <a:xfrm>
            <a:off x="3927763" y="3898102"/>
            <a:ext cx="519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196</a:t>
            </a:r>
            <a:endParaRPr/>
          </a:p>
        </p:txBody>
      </p:sp>
      <p:sp>
        <p:nvSpPr>
          <p:cNvPr id="191" name="Google Shape;191;p33"/>
          <p:cNvSpPr txBox="1"/>
          <p:nvPr/>
        </p:nvSpPr>
        <p:spPr>
          <a:xfrm>
            <a:off x="4572000" y="3898102"/>
            <a:ext cx="519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197</a:t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3927763" y="4362229"/>
            <a:ext cx="519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198</a:t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4572000" y="4355964"/>
            <a:ext cx="519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199</a:t>
            </a:r>
            <a:endParaRPr/>
          </a:p>
        </p:txBody>
      </p:sp>
      <p:sp>
        <p:nvSpPr>
          <p:cNvPr id="194" name="Google Shape;194;p33"/>
          <p:cNvSpPr txBox="1"/>
          <p:nvPr/>
        </p:nvSpPr>
        <p:spPr>
          <a:xfrm>
            <a:off x="2009178" y="3595496"/>
            <a:ext cx="191858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Conversations Ordering:  </a:t>
            </a:r>
            <a:endParaRPr/>
          </a:p>
        </p:txBody>
      </p:sp>
      <p:cxnSp>
        <p:nvCxnSpPr>
          <p:cNvPr id="195" name="Google Shape;195;p33"/>
          <p:cNvCxnSpPr/>
          <p:nvPr/>
        </p:nvCxnSpPr>
        <p:spPr>
          <a:xfrm>
            <a:off x="4384964" y="3365874"/>
            <a:ext cx="277091" cy="0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33"/>
          <p:cNvCxnSpPr/>
          <p:nvPr/>
        </p:nvCxnSpPr>
        <p:spPr>
          <a:xfrm>
            <a:off x="4384964" y="3715078"/>
            <a:ext cx="277091" cy="0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" name="Google Shape;197;p33"/>
          <p:cNvCxnSpPr/>
          <p:nvPr/>
        </p:nvCxnSpPr>
        <p:spPr>
          <a:xfrm>
            <a:off x="4384963" y="4054050"/>
            <a:ext cx="277091" cy="0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" name="Google Shape;198;p33"/>
          <p:cNvCxnSpPr/>
          <p:nvPr/>
        </p:nvCxnSpPr>
        <p:spPr>
          <a:xfrm>
            <a:off x="4391889" y="4509852"/>
            <a:ext cx="277091" cy="0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p33"/>
          <p:cNvSpPr txBox="1"/>
          <p:nvPr/>
        </p:nvSpPr>
        <p:spPr>
          <a:xfrm>
            <a:off x="2757188" y="795620"/>
            <a:ext cx="519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194</a:t>
            </a:r>
            <a:endParaRPr/>
          </a:p>
        </p:txBody>
      </p:sp>
      <p:sp>
        <p:nvSpPr>
          <p:cNvPr id="200" name="Google Shape;200;p33"/>
          <p:cNvSpPr txBox="1"/>
          <p:nvPr/>
        </p:nvSpPr>
        <p:spPr>
          <a:xfrm>
            <a:off x="7536873" y="793351"/>
            <a:ext cx="519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/>
        </p:nvSpPr>
        <p:spPr>
          <a:xfrm>
            <a:off x="1849850" y="140075"/>
            <a:ext cx="7236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Preprocessing 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1849850" y="678586"/>
            <a:ext cx="62553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 Create a vocabulary and load query/response sentence pairs into memory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1731818" y="1259933"/>
            <a:ext cx="7114309" cy="363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Sequences of </a:t>
            </a:r>
            <a:r>
              <a:rPr b="1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words </a:t>
            </a: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to create mapping to a discrete numerical space.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Create mapping of each unique word encountered in our dataset to an </a:t>
            </a:r>
            <a:r>
              <a:rPr b="1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index value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Define a mapping from </a:t>
            </a:r>
            <a:r>
              <a:rPr b="1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words to indexes</a:t>
            </a: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, a reverse mapping of </a:t>
            </a:r>
            <a:r>
              <a:rPr b="1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indexes to words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Count of each word and a total word count </a:t>
            </a:r>
            <a:endParaRPr/>
          </a:p>
          <a:p>
            <a:pPr indent="-1968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Add a word to the vocabulary (</a:t>
            </a:r>
            <a:r>
              <a:rPr b="0" i="0" lang="en-CA" sz="1000" u="none" cap="none" strike="noStrike">
                <a:solidFill>
                  <a:srgbClr val="6C6C6D"/>
                </a:solidFill>
                <a:latin typeface="Arial"/>
                <a:ea typeface="Arial"/>
                <a:cs typeface="Arial"/>
                <a:sym typeface="Arial"/>
              </a:rPr>
              <a:t>addWord</a:t>
            </a: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1968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Add all words in a sentence (</a:t>
            </a:r>
            <a:r>
              <a:rPr b="0" i="0" lang="en-CA" sz="1000" u="none" cap="none" strike="noStrike">
                <a:solidFill>
                  <a:srgbClr val="6C6C6D"/>
                </a:solidFill>
                <a:latin typeface="Arial"/>
                <a:ea typeface="Arial"/>
                <a:cs typeface="Arial"/>
                <a:sym typeface="Arial"/>
              </a:rPr>
              <a:t>addSentence</a:t>
            </a: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-1968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Trim infrequently seen words (</a:t>
            </a:r>
            <a:r>
              <a:rPr b="0" i="0" lang="en-CA" sz="1000" u="none" cap="none" strike="noStrike">
                <a:solidFill>
                  <a:srgbClr val="6C6C6D"/>
                </a:solidFill>
                <a:latin typeface="Arial"/>
                <a:ea typeface="Arial"/>
                <a:cs typeface="Arial"/>
                <a:sym typeface="Arial"/>
              </a:rPr>
              <a:t>trim</a:t>
            </a: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1968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Max sentence length = 10, Start with ‘SOS’ , End with ‘EOS’, PAD short sentences </a:t>
            </a:r>
            <a:endParaRPr/>
          </a:p>
          <a:p>
            <a:pPr indent="-158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/>
        </p:nvSpPr>
        <p:spPr>
          <a:xfrm>
            <a:off x="1849850" y="140075"/>
            <a:ext cx="7236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Preprocessing 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1295"/>
          <a:stretch/>
        </p:blipFill>
        <p:spPr>
          <a:xfrm>
            <a:off x="1849850" y="1378527"/>
            <a:ext cx="5220834" cy="302182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>
            <a:off x="0" y="-184666"/>
            <a:ext cx="184731" cy="369332"/>
          </a:xfrm>
          <a:prstGeom prst="rect">
            <a:avLst/>
          </a:prstGeom>
          <a:solidFill>
            <a:srgbClr val="F3F4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/>
        </p:nvSpPr>
        <p:spPr>
          <a:xfrm>
            <a:off x="1849850" y="140075"/>
            <a:ext cx="7236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Preprocessing 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4902" r="0" t="0"/>
          <a:stretch/>
        </p:blipFill>
        <p:spPr>
          <a:xfrm>
            <a:off x="1897646" y="1033134"/>
            <a:ext cx="6963382" cy="29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/>
          <p:nvPr/>
        </p:nvSpPr>
        <p:spPr>
          <a:xfrm>
            <a:off x="1849850" y="4135118"/>
            <a:ext cx="70589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 matrix is transposed so that indexing across the first dimension returns a time step across all sentences in the batch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/>
        </p:nvSpPr>
        <p:spPr>
          <a:xfrm>
            <a:off x="1655850" y="2221400"/>
            <a:ext cx="74883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CA" sz="3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Preprocessing </a:t>
            </a:r>
            <a:endParaRPr b="0" i="0" sz="3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1808250" y="2373800"/>
            <a:ext cx="74883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CA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Seq2Seq Model</a:t>
            </a:r>
            <a:endParaRPr b="0" i="0" sz="36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/>
        </p:nvSpPr>
        <p:spPr>
          <a:xfrm>
            <a:off x="1849850" y="140075"/>
            <a:ext cx="7236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Seq2Seq Model</a:t>
            </a:r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1694875" y="1018025"/>
            <a:ext cx="7001400" cy="3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Contextual awareness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clouds </a:t>
            </a: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are in the </a:t>
            </a:r>
            <a:r>
              <a:rPr b="1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Sky</a:t>
            </a: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 grew up in </a:t>
            </a:r>
            <a:r>
              <a:rPr b="1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France</a:t>
            </a: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I speak </a:t>
            </a:r>
            <a:r>
              <a:rPr b="1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French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 am studying </a:t>
            </a:r>
            <a:r>
              <a:rPr b="1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 UBC because I want to work as a </a:t>
            </a:r>
            <a:r>
              <a:rPr b="1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Scientist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 am from </a:t>
            </a:r>
            <a:r>
              <a:rPr b="1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India</a:t>
            </a: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this summer I am planning to go back home. I am looking for cheap flights between Vancouver and </a:t>
            </a:r>
            <a:r>
              <a:rPr b="1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Delhi</a:t>
            </a:r>
            <a:endParaRPr/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will the Chatbot remember this ?</a:t>
            </a:r>
            <a:b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/>
        </p:nvSpPr>
        <p:spPr>
          <a:xfrm>
            <a:off x="1849850" y="140075"/>
            <a:ext cx="7236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Seq2Seq Model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145" y="1423627"/>
            <a:ext cx="7348065" cy="2344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/>
        </p:nvSpPr>
        <p:spPr>
          <a:xfrm>
            <a:off x="1849850" y="140075"/>
            <a:ext cx="7236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RNN Vs GRUs 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1667166" y="832475"/>
            <a:ext cx="7001400" cy="3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Enhanced remembrance of the context.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Relation between the words far apart in the sentences remains intact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Gated Recurrent Unit (GRU) and both have the same goal of tracking long-term dependencies effectively while mitigating the vanishing/exploding gradient problems 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/>
        </p:nvSpPr>
        <p:spPr>
          <a:xfrm>
            <a:off x="1908975" y="2248525"/>
            <a:ext cx="7077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Deployment Overview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3858927" y="1524713"/>
            <a:ext cx="51996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CA" sz="32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Natural Language Processing Workshop </a:t>
            </a:r>
            <a:endParaRPr b="0" i="0" sz="3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9" name="Google Shape;99;p24"/>
          <p:cNvSpPr txBox="1"/>
          <p:nvPr/>
        </p:nvSpPr>
        <p:spPr>
          <a:xfrm>
            <a:off x="1766686" y="2003686"/>
            <a:ext cx="7488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CA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Workshop Overview</a:t>
            </a:r>
            <a:endParaRPr b="0" i="0" sz="36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/>
        </p:nvSpPr>
        <p:spPr>
          <a:xfrm>
            <a:off x="2370575" y="3406100"/>
            <a:ext cx="59298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-"/>
            </a:pPr>
            <a:r>
              <a:rPr b="1" lang="en-CA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Software deployment</a:t>
            </a:r>
            <a:r>
              <a:rPr lang="en-CA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is all of the activities that make a </a:t>
            </a:r>
            <a:r>
              <a:rPr b="1" lang="en-CA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r>
              <a:rPr lang="en-CA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system available for use. The general </a:t>
            </a:r>
            <a:r>
              <a:rPr b="1" lang="en-CA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r>
              <a:rPr lang="en-CA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process consists of several interrelated activities with possible transitions between them. These activities can occur at the producer side or at the consumer side or both.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975" y="234200"/>
            <a:ext cx="57150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/>
        </p:nvSpPr>
        <p:spPr>
          <a:xfrm>
            <a:off x="1908975" y="2248525"/>
            <a:ext cx="7077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Deployment Options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/>
        </p:nvSpPr>
        <p:spPr>
          <a:xfrm>
            <a:off x="2397425" y="465700"/>
            <a:ext cx="62829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How do we make our model accessible?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Web Apps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APIs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Where to deploy?</a:t>
            </a:r>
            <a:r>
              <a:rPr lang="en-CA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Onto the cloud!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Amazon Web Services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Microsoft Azure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Google Cloud Platform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650" y="465700"/>
            <a:ext cx="2339775" cy="13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 rotWithShape="1">
          <a:blip r:embed="rId4">
            <a:alphaModFix/>
          </a:blip>
          <a:srcRect b="30462" l="13032" r="15004" t="29733"/>
          <a:stretch/>
        </p:blipFill>
        <p:spPr>
          <a:xfrm>
            <a:off x="6182200" y="4041975"/>
            <a:ext cx="269222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7433" y="3360550"/>
            <a:ext cx="2455268" cy="15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6125" y="1915562"/>
            <a:ext cx="2758300" cy="105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2700" y="3696650"/>
            <a:ext cx="1181550" cy="11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/>
        </p:nvSpPr>
        <p:spPr>
          <a:xfrm>
            <a:off x="1943325" y="981650"/>
            <a:ext cx="6960300" cy="3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Scalability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Resiliency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DevSecOps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Continuous Integration/Continuous Delivery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as Code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Configuration Management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Managing Models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Deploy models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Update models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Evaluate models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1849850" y="140075"/>
            <a:ext cx="7001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Deployment Challenges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/>
        </p:nvSpPr>
        <p:spPr>
          <a:xfrm>
            <a:off x="1979675" y="432075"/>
            <a:ext cx="69603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>
                <a:latin typeface="Montserrat"/>
                <a:ea typeface="Montserrat"/>
                <a:cs typeface="Montserrat"/>
                <a:sym typeface="Montserrat"/>
              </a:rPr>
              <a:t>DevOps Technologies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Infrastructure as Code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AWS Cloudformation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Configuration Management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Puppet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Chef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Saltstack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Containers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Docker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Kubernetes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Misc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Ansible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8775" y="432075"/>
            <a:ext cx="1241200" cy="1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950" y="464300"/>
            <a:ext cx="1178500" cy="11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650" y="1641050"/>
            <a:ext cx="2137425" cy="11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7463" y="2839748"/>
            <a:ext cx="2209800" cy="53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6073" y="3508878"/>
            <a:ext cx="1241200" cy="98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1215" y="3508870"/>
            <a:ext cx="1472835" cy="9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2503" y="4568798"/>
            <a:ext cx="2455522" cy="5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09696" y="1830921"/>
            <a:ext cx="1178500" cy="12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/>
        </p:nvSpPr>
        <p:spPr>
          <a:xfrm>
            <a:off x="1908975" y="2248525"/>
            <a:ext cx="7077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ChatBot Web APP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/>
        </p:nvSpPr>
        <p:spPr>
          <a:xfrm>
            <a:off x="1943325" y="981650"/>
            <a:ext cx="70869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Flask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Micro Web Framework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Allows us to quickly build APIs and Web Apps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Flask Socket-IO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Socket-IO for RealTime Chat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Bootstrap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Front-End Framework for designing Websites and Web Apps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HTML and CSS based design templates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Allows us to quickly build a responsive front-end for our Web Apps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Amazon Web Service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CA" sz="1600">
                <a:latin typeface="Montserrat"/>
                <a:ea typeface="Montserrat"/>
                <a:cs typeface="Montserrat"/>
                <a:sym typeface="Montserrat"/>
              </a:rPr>
              <a:t>Allows us to host our applications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48"/>
          <p:cNvSpPr txBox="1"/>
          <p:nvPr/>
        </p:nvSpPr>
        <p:spPr>
          <a:xfrm>
            <a:off x="1849850" y="140075"/>
            <a:ext cx="7001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ChatBot </a:t>
            </a:r>
            <a:r>
              <a:rPr lang="en-CA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Web App!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/>
        </p:nvSpPr>
        <p:spPr>
          <a:xfrm>
            <a:off x="1908975" y="2248525"/>
            <a:ext cx="7077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CA" sz="3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Q&amp;A</a:t>
            </a:r>
            <a:endParaRPr b="0" i="0" sz="3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07" name="Google Shape;30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825" y="1733850"/>
            <a:ext cx="2915588" cy="19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/>
        </p:nvSpPr>
        <p:spPr>
          <a:xfrm>
            <a:off x="1723370" y="890684"/>
            <a:ext cx="6960300" cy="4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sng" cap="none" strike="noStrike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  <a:hlinkClick r:id="rId3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Chatbots</a:t>
            </a: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(Wikipedia)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sng" cap="none" strike="noStrike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  <a:hlinkClick r:id="rId5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Chatbot Tutorial </a:t>
            </a: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(Tutorial)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Cornell Movie--Dialogs Corpus</a:t>
            </a: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(Data)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Understanding LSTM Networks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NLP | Seq2seq Model </a:t>
            </a:r>
            <a:r>
              <a:rPr b="0" i="0" lang="en-CA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(Encoder Decoder Model)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Seq2Seq with Attention and Beam Search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50"/>
          <p:cNvSpPr txBox="1"/>
          <p:nvPr/>
        </p:nvSpPr>
        <p:spPr>
          <a:xfrm>
            <a:off x="1849850" y="140075"/>
            <a:ext cx="7001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Additional Resources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/>
        </p:nvSpPr>
        <p:spPr>
          <a:xfrm>
            <a:off x="1849850" y="140075"/>
            <a:ext cx="7001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Activity Time!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9" name="Google Shape;31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8313" y="832475"/>
            <a:ext cx="5344484" cy="40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/>
        </p:nvSpPr>
        <p:spPr>
          <a:xfrm>
            <a:off x="1849850" y="133147"/>
            <a:ext cx="7001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Overview</a:t>
            </a:r>
            <a:endParaRPr/>
          </a:p>
        </p:txBody>
      </p:sp>
      <p:sp>
        <p:nvSpPr>
          <p:cNvPr id="105" name="Google Shape;105;p25"/>
          <p:cNvSpPr txBox="1"/>
          <p:nvPr/>
        </p:nvSpPr>
        <p:spPr>
          <a:xfrm>
            <a:off x="1655850" y="2221400"/>
            <a:ext cx="7488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CA" sz="3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Project Overview</a:t>
            </a:r>
            <a:endParaRPr b="0" i="0" sz="3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6" name="Google Shape;106;p25"/>
          <p:cNvGrpSpPr/>
          <p:nvPr/>
        </p:nvGrpSpPr>
        <p:grpSpPr>
          <a:xfrm>
            <a:off x="1778964" y="1206094"/>
            <a:ext cx="6713872" cy="3422074"/>
            <a:chOff x="1778964" y="1206094"/>
            <a:chExt cx="7072286" cy="3422074"/>
          </a:xfrm>
        </p:grpSpPr>
        <p:pic>
          <p:nvPicPr>
            <p:cNvPr descr="Related image" id="107" name="Google Shape;107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8964" y="1206094"/>
              <a:ext cx="7072286" cy="34220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</p:pic>
        <p:sp>
          <p:nvSpPr>
            <p:cNvPr id="108" name="Google Shape;108;p25"/>
            <p:cNvSpPr txBox="1"/>
            <p:nvPr/>
          </p:nvSpPr>
          <p:spPr>
            <a:xfrm>
              <a:off x="5223164" y="1500628"/>
              <a:ext cx="997527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9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Hi, My name is Alex how may I help you?</a:t>
              </a:r>
              <a:endParaRPr b="0" i="0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9" name="Google Shape;109;p25"/>
            <p:cNvSpPr txBox="1"/>
            <p:nvPr/>
          </p:nvSpPr>
          <p:spPr>
            <a:xfrm>
              <a:off x="4530437" y="2449184"/>
              <a:ext cx="9975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9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Hey, My laptop is not working.</a:t>
              </a:r>
              <a:endParaRPr b="0" i="0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0" name="Google Shape;110;p25"/>
            <p:cNvSpPr txBox="1"/>
            <p:nvPr/>
          </p:nvSpPr>
          <p:spPr>
            <a:xfrm>
              <a:off x="5095011" y="3363584"/>
              <a:ext cx="125383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CA" sz="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May I know the model Number of your laptop</a:t>
              </a:r>
              <a:endParaRPr b="0" i="0" sz="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11" name="Google Shape;111;p25"/>
          <p:cNvSpPr/>
          <p:nvPr/>
        </p:nvSpPr>
        <p:spPr>
          <a:xfrm>
            <a:off x="1962353" y="632420"/>
            <a:ext cx="29646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 Chatbot?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/>
        </p:nvSpPr>
        <p:spPr>
          <a:xfrm>
            <a:off x="1674875" y="832475"/>
            <a:ext cx="6960300" cy="3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CA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Fork the below Kaggle Kernel and follow along: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Link to be added once finalized  </a:t>
            </a:r>
            <a:br>
              <a:rPr b="0" i="0" lang="en-CA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52"/>
          <p:cNvSpPr txBox="1"/>
          <p:nvPr/>
        </p:nvSpPr>
        <p:spPr>
          <a:xfrm>
            <a:off x="1849850" y="140075"/>
            <a:ext cx="7001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Your Task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/>
        </p:nvSpPr>
        <p:spPr>
          <a:xfrm>
            <a:off x="1849850" y="140075"/>
            <a:ext cx="7001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Venue Sponsor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31" name="Google Shape;3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9375" y="1019175"/>
            <a:ext cx="35623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/>
        </p:nvSpPr>
        <p:spPr>
          <a:xfrm>
            <a:off x="4019350" y="1917150"/>
            <a:ext cx="51996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CA" sz="72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End</a:t>
            </a:r>
            <a:endParaRPr b="0" i="0" sz="72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/>
        </p:nvSpPr>
        <p:spPr>
          <a:xfrm>
            <a:off x="1849850" y="140075"/>
            <a:ext cx="7001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Overview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1930249" y="870150"/>
            <a:ext cx="7130623" cy="3875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r>
              <a:rPr b="0" i="0" lang="en-CA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</a:t>
            </a:r>
            <a:r>
              <a:rPr b="0" i="0" lang="en-CA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Cornell Movie--Dialogs Corpus</a:t>
            </a:r>
            <a:endParaRPr b="0" i="0" sz="9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DESCRIPTION:</a:t>
            </a:r>
            <a:b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corpus contains a large metadata-rich collection of fictional conversations extracted from raw movie scripts:</a:t>
            </a:r>
            <a:b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1" lang="en-CA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220,579</a:t>
            </a:r>
            <a: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conversational exchanges between </a:t>
            </a:r>
            <a:r>
              <a:rPr b="1" i="1" lang="en-CA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10,292 pairs of movie characters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Involves </a:t>
            </a:r>
            <a:r>
              <a:rPr b="1" i="1" lang="en-CA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9,035 characters </a:t>
            </a:r>
            <a: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b="1" i="1" lang="en-CA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617 movies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In total </a:t>
            </a:r>
            <a:r>
              <a:rPr b="1" i="1" lang="en-CA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304,713 utterances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/>
        </p:nvSpPr>
        <p:spPr>
          <a:xfrm>
            <a:off x="1849850" y="140075"/>
            <a:ext cx="7001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Overview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1930250" y="870149"/>
            <a:ext cx="6840600" cy="28705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Workshop PART I (July 30): </a:t>
            </a:r>
            <a:endParaRPr/>
          </a:p>
          <a:p>
            <a:pPr indent="-285750" lvl="0" marL="438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Preprocessing </a:t>
            </a:r>
            <a:endParaRPr b="0" i="0" sz="16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285750" lvl="0" marL="438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Build the chatbot </a:t>
            </a:r>
            <a:endParaRPr b="0" i="0" sz="16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52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Workshop PART II (Aug 13): </a:t>
            </a:r>
            <a:endParaRPr/>
          </a:p>
          <a:p>
            <a:pPr indent="-285750" lvl="0" marL="438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CA" sz="16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Deploy the model </a:t>
            </a:r>
            <a:endParaRPr b="0" i="0" sz="16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52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/>
        </p:nvSpPr>
        <p:spPr>
          <a:xfrm>
            <a:off x="1849850" y="133148"/>
            <a:ext cx="17565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CA" sz="4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</a:t>
            </a:r>
            <a:endParaRPr b="0" i="0" sz="4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2021900" y="1076102"/>
            <a:ext cx="6840600" cy="3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B729"/>
              </a:buClr>
              <a:buSzPts val="1400"/>
              <a:buFont typeface="Montserrat"/>
              <a:buChar char="●"/>
            </a:pPr>
            <a:r>
              <a:rPr b="1" i="0" lang="en-CA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B729"/>
              </a:buClr>
              <a:buSzPts val="1400"/>
              <a:buFont typeface="Montserrat"/>
              <a:buChar char="●"/>
            </a:pPr>
            <a:r>
              <a:rPr b="1" i="0" lang="en-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Seq2Seq Concept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B729"/>
              </a:buClr>
              <a:buSzPts val="1400"/>
              <a:buFont typeface="Montserrat"/>
              <a:buChar char="●"/>
            </a:pPr>
            <a:r>
              <a:rPr b="1" i="0" lang="en-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B729"/>
              </a:buClr>
              <a:buSzPts val="1400"/>
              <a:buFont typeface="Montserrat"/>
              <a:buChar char="●"/>
            </a:pPr>
            <a:r>
              <a:rPr b="1" i="0" lang="en-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Workshop!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/>
        </p:nvSpPr>
        <p:spPr>
          <a:xfrm>
            <a:off x="1655850" y="2221400"/>
            <a:ext cx="74883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CA" sz="3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Preprocessing </a:t>
            </a:r>
            <a:endParaRPr b="0" i="0" sz="3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 rotWithShape="1">
          <a:blip r:embed="rId3">
            <a:alphaModFix/>
          </a:blip>
          <a:srcRect b="0" l="0" r="11258" t="0"/>
          <a:stretch/>
        </p:blipFill>
        <p:spPr>
          <a:xfrm>
            <a:off x="1849850" y="1219201"/>
            <a:ext cx="7244620" cy="280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/>
        </p:nvSpPr>
        <p:spPr>
          <a:xfrm>
            <a:off x="1849850" y="140075"/>
            <a:ext cx="7236000" cy="5818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Preprocessing</a:t>
            </a:r>
            <a:endParaRPr/>
          </a:p>
        </p:txBody>
      </p:sp>
      <p:sp>
        <p:nvSpPr>
          <p:cNvPr id="141" name="Google Shape;141;p30"/>
          <p:cNvSpPr txBox="1"/>
          <p:nvPr/>
        </p:nvSpPr>
        <p:spPr>
          <a:xfrm>
            <a:off x="1915047" y="4294101"/>
            <a:ext cx="53340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 ID</a:t>
            </a:r>
            <a:endParaRPr/>
          </a:p>
        </p:txBody>
      </p:sp>
      <p:sp>
        <p:nvSpPr>
          <p:cNvPr id="142" name="Google Shape;142;p30"/>
          <p:cNvSpPr txBox="1"/>
          <p:nvPr/>
        </p:nvSpPr>
        <p:spPr>
          <a:xfrm>
            <a:off x="2543383" y="4294101"/>
            <a:ext cx="674849" cy="3385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0"/>
          <p:cNvSpPr txBox="1"/>
          <p:nvPr/>
        </p:nvSpPr>
        <p:spPr>
          <a:xfrm>
            <a:off x="3261253" y="4281763"/>
            <a:ext cx="674855" cy="230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ID</a:t>
            </a:r>
            <a:endParaRPr/>
          </a:p>
        </p:txBody>
      </p:sp>
      <p:sp>
        <p:nvSpPr>
          <p:cNvPr id="144" name="Google Shape;144;p30"/>
          <p:cNvSpPr txBox="1"/>
          <p:nvPr/>
        </p:nvSpPr>
        <p:spPr>
          <a:xfrm>
            <a:off x="4018029" y="4213974"/>
            <a:ext cx="720435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 Name</a:t>
            </a:r>
            <a:endParaRPr/>
          </a:p>
        </p:txBody>
      </p:sp>
      <p:sp>
        <p:nvSpPr>
          <p:cNvPr id="145" name="Google Shape;145;p30"/>
          <p:cNvSpPr txBox="1"/>
          <p:nvPr/>
        </p:nvSpPr>
        <p:spPr>
          <a:xfrm>
            <a:off x="5013504" y="4294101"/>
            <a:ext cx="974169" cy="230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Text/Utterance</a:t>
            </a:r>
            <a:endParaRPr/>
          </a:p>
        </p:txBody>
      </p:sp>
      <p:cxnSp>
        <p:nvCxnSpPr>
          <p:cNvPr id="146" name="Google Shape;146;p30"/>
          <p:cNvCxnSpPr>
            <a:stCxn id="142" idx="0"/>
          </p:cNvCxnSpPr>
          <p:nvPr/>
        </p:nvCxnSpPr>
        <p:spPr>
          <a:xfrm rot="10800000">
            <a:off x="2880808" y="4016901"/>
            <a:ext cx="0" cy="277200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" name="Google Shape;147;p30"/>
          <p:cNvCxnSpPr/>
          <p:nvPr/>
        </p:nvCxnSpPr>
        <p:spPr>
          <a:xfrm rot="10800000">
            <a:off x="3514098" y="3996845"/>
            <a:ext cx="0" cy="271086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" name="Google Shape;148;p30"/>
          <p:cNvCxnSpPr/>
          <p:nvPr/>
        </p:nvCxnSpPr>
        <p:spPr>
          <a:xfrm rot="10800000">
            <a:off x="4283025" y="3979949"/>
            <a:ext cx="0" cy="213244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p30"/>
          <p:cNvCxnSpPr/>
          <p:nvPr/>
        </p:nvCxnSpPr>
        <p:spPr>
          <a:xfrm rot="10800000">
            <a:off x="5329043" y="3996845"/>
            <a:ext cx="0" cy="297256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" name="Google Shape;150;p30"/>
          <p:cNvCxnSpPr/>
          <p:nvPr/>
        </p:nvCxnSpPr>
        <p:spPr>
          <a:xfrm rot="10800000">
            <a:off x="2174265" y="3996845"/>
            <a:ext cx="0" cy="271086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" name="Google Shape;151;p30"/>
          <p:cNvSpPr txBox="1"/>
          <p:nvPr/>
        </p:nvSpPr>
        <p:spPr>
          <a:xfrm>
            <a:off x="2174264" y="4822189"/>
            <a:ext cx="3349295" cy="230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Separators </a:t>
            </a:r>
            <a:endParaRPr/>
          </a:p>
        </p:txBody>
      </p:sp>
      <p:cxnSp>
        <p:nvCxnSpPr>
          <p:cNvPr id="152" name="Google Shape;152;p30"/>
          <p:cNvCxnSpPr/>
          <p:nvPr/>
        </p:nvCxnSpPr>
        <p:spPr>
          <a:xfrm rot="10800000">
            <a:off x="2530425" y="3996845"/>
            <a:ext cx="0" cy="799174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p30"/>
          <p:cNvCxnSpPr/>
          <p:nvPr/>
        </p:nvCxnSpPr>
        <p:spPr>
          <a:xfrm rot="10800000">
            <a:off x="3216225" y="3996845"/>
            <a:ext cx="0" cy="799174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" name="Google Shape;154;p30"/>
          <p:cNvCxnSpPr/>
          <p:nvPr/>
        </p:nvCxnSpPr>
        <p:spPr>
          <a:xfrm rot="10800000">
            <a:off x="3977117" y="3996845"/>
            <a:ext cx="0" cy="799174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" name="Google Shape;155;p30"/>
          <p:cNvCxnSpPr/>
          <p:nvPr/>
        </p:nvCxnSpPr>
        <p:spPr>
          <a:xfrm rot="10800000">
            <a:off x="4808390" y="3996845"/>
            <a:ext cx="0" cy="799174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" name="Google Shape;156;p30"/>
          <p:cNvSpPr/>
          <p:nvPr/>
        </p:nvSpPr>
        <p:spPr>
          <a:xfrm>
            <a:off x="1799517" y="806564"/>
            <a:ext cx="17748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File: </a:t>
            </a:r>
            <a:r>
              <a:rPr b="1" i="0" lang="en-CA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movie_lines.txt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/>
        </p:nvSpPr>
        <p:spPr>
          <a:xfrm>
            <a:off x="1849850" y="140075"/>
            <a:ext cx="7236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Preprocessing </a:t>
            </a:r>
            <a:endParaRPr b="0" i="0" sz="3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721" y="1173996"/>
            <a:ext cx="5348001" cy="163347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/>
          <p:nvPr/>
        </p:nvSpPr>
        <p:spPr>
          <a:xfrm>
            <a:off x="1799517" y="806564"/>
            <a:ext cx="25250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File: </a:t>
            </a:r>
            <a:r>
              <a:rPr b="1" i="0" lang="en-CA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movie_conversations.txt </a:t>
            </a:r>
            <a:endParaRPr/>
          </a:p>
        </p:txBody>
      </p:sp>
      <p:cxnSp>
        <p:nvCxnSpPr>
          <p:cNvPr id="164" name="Google Shape;164;p31"/>
          <p:cNvCxnSpPr/>
          <p:nvPr/>
        </p:nvCxnSpPr>
        <p:spPr>
          <a:xfrm rot="10800000">
            <a:off x="2732793" y="2782864"/>
            <a:ext cx="0" cy="277255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p31"/>
          <p:cNvCxnSpPr/>
          <p:nvPr/>
        </p:nvCxnSpPr>
        <p:spPr>
          <a:xfrm rot="10800000">
            <a:off x="1969316" y="2773782"/>
            <a:ext cx="0" cy="277255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" name="Google Shape;166;p31"/>
          <p:cNvSpPr txBox="1"/>
          <p:nvPr/>
        </p:nvSpPr>
        <p:spPr>
          <a:xfrm>
            <a:off x="1731806" y="2929412"/>
            <a:ext cx="636582" cy="3385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31"/>
          <p:cNvCxnSpPr/>
          <p:nvPr/>
        </p:nvCxnSpPr>
        <p:spPr>
          <a:xfrm rot="10800000">
            <a:off x="3512825" y="2775938"/>
            <a:ext cx="6926" cy="388090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" name="Google Shape;168;p31"/>
          <p:cNvSpPr txBox="1"/>
          <p:nvPr/>
        </p:nvSpPr>
        <p:spPr>
          <a:xfrm>
            <a:off x="4654740" y="3093895"/>
            <a:ext cx="674849" cy="2154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 IDs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31"/>
          <p:cNvCxnSpPr>
            <a:stCxn id="168" idx="0"/>
          </p:cNvCxnSpPr>
          <p:nvPr/>
        </p:nvCxnSpPr>
        <p:spPr>
          <a:xfrm rot="10800000">
            <a:off x="4992164" y="2897395"/>
            <a:ext cx="0" cy="196500"/>
          </a:xfrm>
          <a:prstGeom prst="straightConnector1">
            <a:avLst/>
          </a:prstGeom>
          <a:noFill/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" name="Google Shape;170;p31"/>
          <p:cNvSpPr/>
          <p:nvPr/>
        </p:nvSpPr>
        <p:spPr>
          <a:xfrm rot="5400000">
            <a:off x="5316035" y="1706295"/>
            <a:ext cx="105175" cy="2258313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0977" y="3389911"/>
            <a:ext cx="6210675" cy="165533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/>
          <p:nvPr/>
        </p:nvSpPr>
        <p:spPr>
          <a:xfrm>
            <a:off x="2524681" y="2951531"/>
            <a:ext cx="674849" cy="3385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3301927" y="3060119"/>
            <a:ext cx="674849" cy="2154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ID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